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2" d="100"/>
          <a:sy n="92" d="100"/>
        </p:scale>
        <p:origin x="87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tahabilder1/IBM-Data-Science-Certificat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tahabilder1/IBM-Data-Science-Certificat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tahabilder1/IBM-Data-Science-Certificat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atahabilder1/IBM-Data-Science-Certificat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Anik Tahabilder</a:t>
            </a:r>
          </a:p>
          <a:p>
            <a:r>
              <a:rPr lang="en-US" dirty="0">
                <a:solidFill>
                  <a:schemeClr val="bg2"/>
                </a:solidFill>
                <a:latin typeface="Abadi" panose="020B0604020104020204" pitchFamily="34" charset="0"/>
                <a:ea typeface="SF Pro" pitchFamily="2" charset="0"/>
                <a:cs typeface="SF Pro" pitchFamily="2" charset="0"/>
              </a:rPr>
              <a:t>09/14/2025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63497" y="4467225"/>
            <a:ext cx="8975652" cy="1959986"/>
          </a:xfrm>
          <a:prstGeom prst="rect">
            <a:avLst/>
          </a:prstGeom>
        </p:spPr>
        <p:txBody>
          <a:bodyPr/>
          <a:lstStyle/>
          <a:p>
            <a:r>
              <a:rPr lang="en-US" sz="2200" dirty="0">
                <a:solidFill>
                  <a:schemeClr val="accent3">
                    <a:lumMod val="25000"/>
                  </a:schemeClr>
                </a:solidFill>
                <a:latin typeface="Abadi" panose="020B0604020104020204" pitchFamily="34" charset="0"/>
              </a:rPr>
              <a:t> Process </a:t>
            </a:r>
            <a:r>
              <a:rPr lang="en-US" sz="2200" dirty="0" err="1">
                <a:solidFill>
                  <a:schemeClr val="accent3">
                    <a:lumMod val="25000"/>
                  </a:schemeClr>
                </a:solidFill>
                <a:latin typeface="Abadi" panose="020B0604020104020204" pitchFamily="34" charset="0"/>
              </a:rPr>
              <a:t>OverviewConducted</a:t>
            </a:r>
            <a:r>
              <a:rPr lang="en-US" sz="2200" dirty="0">
                <a:solidFill>
                  <a:schemeClr val="accent3">
                    <a:lumMod val="25000"/>
                  </a:schemeClr>
                </a:solidFill>
                <a:latin typeface="Abadi" panose="020B0604020104020204" pitchFamily="34" charset="0"/>
              </a:rPr>
              <a:t> exploratory data analysis to identify patterns and create training </a:t>
            </a:r>
            <a:r>
              <a:rPr lang="en-US" sz="2200" dirty="0" err="1">
                <a:solidFill>
                  <a:schemeClr val="accent3">
                    <a:lumMod val="25000"/>
                  </a:schemeClr>
                </a:solidFill>
                <a:latin typeface="Abadi" panose="020B0604020104020204" pitchFamily="34" charset="0"/>
              </a:rPr>
              <a:t>labelsAnalyzed</a:t>
            </a:r>
            <a:r>
              <a:rPr lang="en-US" sz="2200" dirty="0">
                <a:solidFill>
                  <a:schemeClr val="accent3">
                    <a:lumMod val="25000"/>
                  </a:schemeClr>
                </a:solidFill>
                <a:latin typeface="Abadi" panose="020B0604020104020204" pitchFamily="34" charset="0"/>
              </a:rPr>
              <a:t> launch site frequencies, orbit distributions, and mission outcomes to develop binary classification targets</a:t>
            </a:r>
          </a:p>
          <a:p>
            <a:r>
              <a:rPr lang="en-US" sz="2200" dirty="0">
                <a:solidFill>
                  <a:schemeClr val="accent3">
                    <a:lumMod val="25000"/>
                  </a:schemeClr>
                </a:solidFill>
                <a:latin typeface="Abadi" panose="020B0604020104020204" pitchFamily="34" charset="0"/>
              </a:rPr>
              <a:t>GitHub </a:t>
            </a:r>
            <a:r>
              <a:rPr lang="en-US" sz="2200" dirty="0" err="1">
                <a:solidFill>
                  <a:schemeClr val="accent3">
                    <a:lumMod val="25000"/>
                  </a:schemeClr>
                </a:solidFill>
                <a:latin typeface="Abadi" panose="020B0604020104020204" pitchFamily="34" charset="0"/>
              </a:rPr>
              <a:t>RepositoryImplementation</a:t>
            </a:r>
            <a:r>
              <a:rPr lang="en-US" sz="2200" dirty="0">
                <a:solidFill>
                  <a:schemeClr val="accent3">
                    <a:lumMod val="25000"/>
                  </a:schemeClr>
                </a:solidFill>
                <a:latin typeface="Abadi" panose="020B0604020104020204" pitchFamily="34" charset="0"/>
              </a:rPr>
              <a:t> available at: https://github.com/atahabilder1/IBM-Data-Science-Certificate</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77D1ED74-4330-C48C-F003-E81F81F083C2}"/>
              </a:ext>
            </a:extLst>
          </p:cNvPr>
          <p:cNvPicPr>
            <a:picLocks noChangeAspect="1"/>
          </p:cNvPicPr>
          <p:nvPr/>
        </p:nvPicPr>
        <p:blipFill>
          <a:blip r:embed="rId3"/>
          <a:stretch>
            <a:fillRect/>
          </a:stretch>
        </p:blipFill>
        <p:spPr>
          <a:xfrm>
            <a:off x="935822" y="1771562"/>
            <a:ext cx="10748178" cy="230695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1">
            <a:extLst>
              <a:ext uri="{FF2B5EF4-FFF2-40B4-BE49-F238E27FC236}">
                <a16:creationId xmlns:a16="http://schemas.microsoft.com/office/drawing/2014/main" id="{EAB50D5C-A5BC-A39F-03AD-13666AA15860}"/>
              </a:ext>
            </a:extLst>
          </p:cNvPr>
          <p:cNvGraphicFramePr>
            <a:graphicFrameLocks noGrp="1"/>
          </p:cNvGraphicFramePr>
          <p:nvPr>
            <p:extLst>
              <p:ext uri="{D42A27DB-BD31-4B8C-83A1-F6EECF244321}">
                <p14:modId xmlns:p14="http://schemas.microsoft.com/office/powerpoint/2010/main" val="256092534"/>
              </p:ext>
            </p:extLst>
          </p:nvPr>
        </p:nvGraphicFramePr>
        <p:xfrm>
          <a:off x="1132113" y="1451429"/>
          <a:ext cx="9361715" cy="4982640"/>
        </p:xfrm>
        <a:graphic>
          <a:graphicData uri="http://schemas.openxmlformats.org/drawingml/2006/table">
            <a:tbl>
              <a:tblPr firstRow="1" bandRow="1"/>
              <a:tblGrid>
                <a:gridCol w="4877152">
                  <a:extLst>
                    <a:ext uri="{9D8B030D-6E8A-4147-A177-3AD203B41FA5}">
                      <a16:colId xmlns:a16="http://schemas.microsoft.com/office/drawing/2014/main" val="956595754"/>
                    </a:ext>
                  </a:extLst>
                </a:gridCol>
                <a:gridCol w="4484563">
                  <a:extLst>
                    <a:ext uri="{9D8B030D-6E8A-4147-A177-3AD203B41FA5}">
                      <a16:colId xmlns:a16="http://schemas.microsoft.com/office/drawing/2014/main" val="2706306568"/>
                    </a:ext>
                  </a:extLst>
                </a:gridCol>
              </a:tblGrid>
              <a:tr h="1622640">
                <a:tc rowSpan="2">
                  <a:txBody>
                    <a:bodyPr/>
                    <a:lstStyle/>
                    <a:p>
                      <a:endParaRPr lang="en-US" dirty="0"/>
                    </a:p>
                  </a:txBody>
                  <a:tcPr/>
                </a:tc>
                <a:tc>
                  <a:txBody>
                    <a:bodyPr/>
                    <a:lstStyle/>
                    <a:p>
                      <a:r>
                        <a:rPr lang="en-US" dirty="0"/>
                        <a:t>Analyzed relationships between flight numbers and launch sites, payload distributions across </a:t>
                      </a:r>
                      <a:r>
                        <a:rPr lang="en-US" dirty="0" err="1"/>
                        <a:t>sitesExamined</a:t>
                      </a:r>
                      <a:r>
                        <a:rPr lang="en-US" dirty="0"/>
                        <a:t> success rates by orbit type and flight number patterns, investigated yearly launch success trends</a:t>
                      </a:r>
                    </a:p>
                  </a:txBody>
                  <a:tcPr/>
                </a:tc>
                <a:extLst>
                  <a:ext uri="{0D108BD9-81ED-4DB2-BD59-A6C34878D82A}">
                    <a16:rowId xmlns:a16="http://schemas.microsoft.com/office/drawing/2014/main" val="248512266"/>
                  </a:ext>
                </a:extLst>
              </a:tr>
              <a:tr h="1622640">
                <a:tc vMerge="1">
                  <a:txBody>
                    <a:bodyPr/>
                    <a:lstStyle/>
                    <a:p>
                      <a:endParaRPr lang="en-US" dirty="0"/>
                    </a:p>
                  </a:txBody>
                  <a:tcPr/>
                </a:tc>
                <a:tc rowSpan="2">
                  <a:txBody>
                    <a:bodyPr/>
                    <a:lstStyle/>
                    <a:p>
                      <a:endParaRPr lang="en-US" dirty="0"/>
                    </a:p>
                  </a:txBody>
                  <a:tcPr/>
                </a:tc>
                <a:extLst>
                  <a:ext uri="{0D108BD9-81ED-4DB2-BD59-A6C34878D82A}">
                    <a16:rowId xmlns:a16="http://schemas.microsoft.com/office/drawing/2014/main" val="108374291"/>
                  </a:ext>
                </a:extLst>
              </a:tr>
              <a:tr h="1622640">
                <a:tc>
                  <a:txBody>
                    <a:bodyPr/>
                    <a:lstStyle/>
                    <a:p>
                      <a:r>
                        <a:rPr lang="fr-FR" dirty="0" err="1"/>
                        <a:t>Implementation</a:t>
                      </a:r>
                      <a:r>
                        <a:rPr lang="fr-FR" dirty="0"/>
                        <a:t> </a:t>
                      </a:r>
                      <a:r>
                        <a:rPr lang="fr-FR" dirty="0" err="1"/>
                        <a:t>available</a:t>
                      </a:r>
                      <a:r>
                        <a:rPr lang="fr-FR" dirty="0"/>
                        <a:t> at: https://github.com/atahabilder1/IBM-Data-Science-Certificate</a:t>
                      </a:r>
                      <a:endParaRPr lang="en-US" dirty="0"/>
                    </a:p>
                  </a:txBody>
                  <a:tcPr/>
                </a:tc>
                <a:tc vMerge="1">
                  <a:txBody>
                    <a:bodyPr/>
                    <a:lstStyle/>
                    <a:p>
                      <a:endParaRPr lang="en-US" dirty="0"/>
                    </a:p>
                  </a:txBody>
                  <a:tcPr/>
                </a:tc>
                <a:extLst>
                  <a:ext uri="{0D108BD9-81ED-4DB2-BD59-A6C34878D82A}">
                    <a16:rowId xmlns:a16="http://schemas.microsoft.com/office/drawing/2014/main" val="2580633048"/>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2285"/>
            <a:ext cx="10345029" cy="4351338"/>
          </a:xfrm>
          <a:prstGeom prst="rect">
            <a:avLst/>
          </a:prstGeom>
        </p:spPr>
        <p:txBody>
          <a:bodyPr lIns="91440" tIns="45720" rIns="91440" bIns="45720" anchor="t"/>
          <a:lstStyle/>
          <a:p>
            <a:pPr>
              <a:lnSpc>
                <a:spcPct val="100000"/>
              </a:lnSpc>
              <a:spcBef>
                <a:spcPts val="1400"/>
              </a:spcBef>
              <a:buFont typeface="Wingdings" panose="05000000000000000000" pitchFamily="2" charset="2"/>
              <a:buChar char="q"/>
            </a:pPr>
            <a:r>
              <a:rPr lang="en-US" sz="2000" b="1" dirty="0">
                <a:solidFill>
                  <a:schemeClr val="accent3">
                    <a:lumMod val="25000"/>
                  </a:schemeClr>
                </a:solidFill>
                <a:latin typeface="Abadi"/>
              </a:rPr>
              <a:t> </a:t>
            </a:r>
            <a:r>
              <a:rPr lang="en-US" sz="2000" b="1" dirty="0"/>
              <a:t>Database Setup &amp; Analysis</a:t>
            </a:r>
          </a:p>
          <a:p>
            <a:pPr lvl="1">
              <a:lnSpc>
                <a:spcPct val="100000"/>
              </a:lnSpc>
              <a:spcBef>
                <a:spcPts val="1400"/>
              </a:spcBef>
              <a:buFont typeface="Wingdings" panose="05000000000000000000" pitchFamily="2" charset="2"/>
              <a:buChar char="q"/>
            </a:pPr>
            <a:r>
              <a:rPr lang="en-US" sz="2000" dirty="0"/>
              <a:t>Loaded SpaceX dataset into PostgreSQL database for advanced querying capabilities</a:t>
            </a:r>
          </a:p>
          <a:p>
            <a:pPr lvl="1">
              <a:lnSpc>
                <a:spcPct val="100000"/>
              </a:lnSpc>
              <a:spcBef>
                <a:spcPts val="1400"/>
              </a:spcBef>
              <a:buFont typeface="Wingdings" panose="05000000000000000000" pitchFamily="2" charset="2"/>
              <a:buChar char="q"/>
            </a:pPr>
            <a:r>
              <a:rPr lang="en-US" sz="2000" dirty="0"/>
              <a:t>Executed comprehensive SQL queries to extract  key insights from launch data</a:t>
            </a:r>
          </a:p>
          <a:p>
            <a:pPr>
              <a:buFont typeface="Wingdings" panose="05000000000000000000" pitchFamily="2" charset="2"/>
              <a:buChar char="q"/>
            </a:pPr>
            <a:r>
              <a:rPr lang="en-US" sz="2000" b="1" dirty="0"/>
              <a:t>Key SQL Queries Performed</a:t>
            </a:r>
          </a:p>
          <a:p>
            <a:pPr lvl="1">
              <a:buFont typeface="Wingdings" panose="05000000000000000000" pitchFamily="2" charset="2"/>
              <a:buChar char="q"/>
            </a:pPr>
            <a:r>
              <a:rPr lang="en-US" sz="2000" dirty="0"/>
              <a:t>Identified unique launch sites and payload distributions across missions</a:t>
            </a:r>
          </a:p>
          <a:p>
            <a:pPr lvl="1">
              <a:buFont typeface="Wingdings" panose="05000000000000000000" pitchFamily="2" charset="2"/>
              <a:buChar char="q"/>
            </a:pPr>
            <a:r>
              <a:rPr lang="en-US" sz="2000" dirty="0"/>
              <a:t>Analyzed booster performance by version, payload capacity, and mission outcomes</a:t>
            </a:r>
          </a:p>
          <a:p>
            <a:pPr lvl="1">
              <a:buFont typeface="Wingdings" panose="05000000000000000000" pitchFamily="2" charset="2"/>
              <a:buChar char="q"/>
            </a:pPr>
            <a:r>
              <a:rPr lang="en-US" sz="2000" dirty="0"/>
              <a:t>Investigated temporal patterns including failure analysis and success trends (2010-2017)</a:t>
            </a:r>
          </a:p>
          <a:p>
            <a:pPr>
              <a:buFont typeface="Wingdings" panose="05000000000000000000" pitchFamily="2" charset="2"/>
              <a:buChar char="q"/>
            </a:pPr>
            <a:r>
              <a:rPr lang="en-US" sz="2000" b="1" dirty="0"/>
              <a:t>GitHub Repository</a:t>
            </a:r>
          </a:p>
          <a:p>
            <a:pPr lvl="1">
              <a:buFont typeface="Wingdings" panose="05000000000000000000" pitchFamily="2" charset="2"/>
              <a:buChar char="q"/>
            </a:pPr>
            <a:r>
              <a:rPr lang="en-US" sz="2000" dirty="0"/>
              <a:t>Complete SQL analysis available at: https://github.com/atahabilder1/IBM-Data-Science-Certificate</a:t>
            </a:r>
          </a:p>
          <a:p>
            <a:pPr marL="0" indent="0">
              <a:buNone/>
            </a:pP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1">
            <a:extLst>
              <a:ext uri="{FF2B5EF4-FFF2-40B4-BE49-F238E27FC236}">
                <a16:creationId xmlns:a16="http://schemas.microsoft.com/office/drawing/2014/main" id="{926BA348-3B64-8FC2-F778-D33CDBC2510F}"/>
              </a:ext>
            </a:extLst>
          </p:cNvPr>
          <p:cNvSpPr>
            <a:spLocks noGrp="1" noChangeArrowheads="1"/>
          </p:cNvSpPr>
          <p:nvPr>
            <p:ph idx="4294967295"/>
          </p:nvPr>
        </p:nvSpPr>
        <p:spPr bwMode="auto">
          <a:xfrm>
            <a:off x="563881" y="1607256"/>
            <a:ext cx="112115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Geographic Analysis</a:t>
            </a:r>
            <a:r>
              <a:rPr kumimoji="0" lang="en-US" altLang="en-US" sz="24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0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Created interactive map marking all launch sites with success/failure indicators using colored markers </a:t>
            </a:r>
          </a:p>
          <a:p>
            <a:pPr lvl="1" eaLnBrk="0" fontAlgn="base" hangingPunct="0">
              <a:lnSpc>
                <a:spcPct val="10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Implemented binary classification system (0 for failure, 1 for success) to visualize launch outcomes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Proximity Analysis</a:t>
            </a:r>
            <a:r>
              <a:rPr kumimoji="0" lang="en-US" altLang="en-US" sz="24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0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Calculated distances between launch sites and key infrastructure (railways, highways, coastlines) </a:t>
            </a:r>
          </a:p>
          <a:p>
            <a:pPr lvl="1" eaLnBrk="0" fontAlgn="base" hangingPunct="0">
              <a:lnSpc>
                <a:spcPct val="10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Analyzed geographic factors affecting launch site selection and success rates </a:t>
            </a:r>
          </a:p>
          <a:p>
            <a:pPr lvl="1" eaLnBrk="0" fontAlgn="base" hangingPunct="0">
              <a:lnSpc>
                <a:spcPct val="10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Identified launch sites with relatively high success rates through color-coded marker clusters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Key Insights</a:t>
            </a:r>
            <a:r>
              <a:rPr kumimoji="0" lang="en-US" altLang="en-US" sz="24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0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Examined launch site proximity to transportation networks and urban areas </a:t>
            </a:r>
          </a:p>
          <a:p>
            <a:pPr lvl="1" eaLnBrk="0" fontAlgn="base" hangingPunct="0">
              <a:lnSpc>
                <a:spcPct val="10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Determined optimal distances from cities for launch operations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dirty="0">
                <a:ln>
                  <a:noFill/>
                </a:ln>
                <a:solidFill>
                  <a:schemeClr val="tx1"/>
                </a:solidFill>
                <a:effectLst/>
                <a:latin typeface="Arial" panose="020B0604020202020204" pitchFamily="34" charset="0"/>
              </a:rPr>
              <a:t>GitHub Repository</a:t>
            </a:r>
            <a:r>
              <a:rPr kumimoji="0" lang="en-US" altLang="en-US" sz="2400" b="0" i="0" u="none" strike="noStrike" cap="none" normalizeH="0" baseline="0" dirty="0">
                <a:ln>
                  <a:noFill/>
                </a:ln>
                <a:solidFill>
                  <a:schemeClr val="tx1"/>
                </a:solidFill>
                <a:effectLst/>
                <a:latin typeface="Arial" panose="020B0604020202020204" pitchFamily="34" charset="0"/>
              </a:rPr>
              <a:t> </a:t>
            </a:r>
          </a:p>
          <a:p>
            <a:pPr lvl="1" eaLnBrk="0" fontAlgn="base" hangingPunct="0">
              <a:lnSpc>
                <a:spcPct val="100000"/>
              </a:lnSpc>
              <a:spcBef>
                <a:spcPct val="0"/>
              </a:spcBef>
              <a:spcAft>
                <a:spcPct val="0"/>
              </a:spcAft>
              <a:buFont typeface="Wingdings" panose="05000000000000000000" pitchFamily="2" charset="2"/>
              <a:buChar char="q"/>
            </a:pPr>
            <a:r>
              <a:rPr kumimoji="0" lang="en-US" altLang="en-US" sz="1800" b="0" i="0" u="none" strike="noStrike" cap="none" normalizeH="0" baseline="0" dirty="0">
                <a:ln>
                  <a:noFill/>
                </a:ln>
                <a:solidFill>
                  <a:schemeClr val="tx1"/>
                </a:solidFill>
                <a:effectLst/>
                <a:latin typeface="Arial" panose="020B0604020202020204" pitchFamily="34" charset="0"/>
              </a:rPr>
              <a:t>Interactive map available at: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https://github.com/atahabilder1/IBM-Data-Science-Certificate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Rectangle 3">
            <a:extLst>
              <a:ext uri="{FF2B5EF4-FFF2-40B4-BE49-F238E27FC236}">
                <a16:creationId xmlns:a16="http://schemas.microsoft.com/office/drawing/2014/main" id="{CE265EF7-71A6-3114-19D9-444999E3D7E7}"/>
              </a:ext>
            </a:extLst>
          </p:cNvPr>
          <p:cNvSpPr>
            <a:spLocks noChangeArrowheads="1"/>
          </p:cNvSpPr>
          <p:nvPr/>
        </p:nvSpPr>
        <p:spPr bwMode="auto">
          <a:xfrm>
            <a:off x="734028" y="1210961"/>
            <a:ext cx="10976082" cy="5380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ts val="60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Dashboard Development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Built comprehensive dashboard with dropdown selectors for launch site analysis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Created pie charts displaying launch distribution and success rates by site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Developed scatter plots showing payload mass vs. outcome relationships across booster versions </a:t>
            </a:r>
          </a:p>
          <a:p>
            <a:pPr marL="285750" marR="0" lvl="0" indent="-285750" algn="l" defTabSz="914400" rtl="0" eaLnBrk="0" fontAlgn="base" latinLnBrk="0" hangingPunct="0">
              <a:lnSpc>
                <a:spcPct val="150000"/>
              </a:lnSpc>
              <a:spcBef>
                <a:spcPts val="60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Key Features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Launch site selector with dynamic filtering capabilities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Payload mass range selector for targeted data exploration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Interactive visualizations showing outcome patterns by payload and booster configuration </a:t>
            </a:r>
          </a:p>
          <a:p>
            <a:pPr marL="285750" marR="0" lvl="0" indent="-285750" algn="l" defTabSz="914400" rtl="0" eaLnBrk="0" fontAlgn="base" latinLnBrk="0" hangingPunct="0">
              <a:lnSpc>
                <a:spcPct val="150000"/>
              </a:lnSpc>
              <a:spcBef>
                <a:spcPts val="60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GitHub Repository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ts val="60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Dashboard application available at: </a:t>
            </a:r>
            <a:r>
              <a:rPr kumimoji="0" lang="en-US" altLang="en-US" b="0" i="0" u="none" strike="noStrike" cap="none" normalizeH="0" baseline="0" dirty="0">
                <a:ln>
                  <a:noFill/>
                </a:ln>
                <a:solidFill>
                  <a:schemeClr val="tx1"/>
                </a:solidFill>
                <a:effectLst/>
                <a:latin typeface="Arial" panose="020B0604020202020204" pitchFamily="34" charset="0"/>
                <a:hlinkClick r:id="rId3"/>
              </a:rPr>
              <a:t>https://github.com/atahabilder1/IBM-Data-Science-Certificate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ts val="60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F3D2DB97-83A5-C3FC-1978-708BC381500D}"/>
              </a:ext>
            </a:extLst>
          </p:cNvPr>
          <p:cNvSpPr txBox="1"/>
          <p:nvPr/>
        </p:nvSpPr>
        <p:spPr>
          <a:xfrm>
            <a:off x="1117600" y="1307465"/>
            <a:ext cx="9286240" cy="5464701"/>
          </a:xfrm>
          <a:prstGeom prst="rect">
            <a:avLst/>
          </a:prstGeom>
          <a:noFill/>
        </p:spPr>
        <p:txBody>
          <a:bodyPr wrap="square">
            <a:spAutoFit/>
          </a:bodyPr>
          <a:lstStyle/>
          <a:p>
            <a:pPr marL="285750" indent="-285750">
              <a:lnSpc>
                <a:spcPct val="130000"/>
              </a:lnSpc>
              <a:buFont typeface="Wingdings" panose="05000000000000000000" pitchFamily="2" charset="2"/>
              <a:buChar char="q"/>
            </a:pPr>
            <a:r>
              <a:rPr lang="en-US" b="1" dirty="0"/>
              <a:t>Model Development Process</a:t>
            </a:r>
            <a:r>
              <a:rPr lang="en-US" dirty="0"/>
              <a:t> </a:t>
            </a:r>
          </a:p>
          <a:p>
            <a:pPr marL="742950" lvl="1" indent="-285750">
              <a:lnSpc>
                <a:spcPct val="130000"/>
              </a:lnSpc>
              <a:buFont typeface="Wingdings" panose="05000000000000000000" pitchFamily="2" charset="2"/>
              <a:buChar char="q"/>
            </a:pPr>
            <a:r>
              <a:rPr lang="en-US" dirty="0"/>
              <a:t>Loaded and transformed data using </a:t>
            </a:r>
            <a:r>
              <a:rPr lang="en-US" dirty="0" err="1"/>
              <a:t>numpy</a:t>
            </a:r>
            <a:r>
              <a:rPr lang="en-US" dirty="0"/>
              <a:t> and pandas, split into training and testing sets</a:t>
            </a:r>
          </a:p>
          <a:p>
            <a:pPr marL="742950" lvl="1" indent="-285750">
              <a:lnSpc>
                <a:spcPct val="130000"/>
              </a:lnSpc>
              <a:buFont typeface="Wingdings" panose="05000000000000000000" pitchFamily="2" charset="2"/>
              <a:buChar char="q"/>
            </a:pPr>
            <a:r>
              <a:rPr lang="en-US" dirty="0"/>
              <a:t>Applied </a:t>
            </a:r>
            <a:r>
              <a:rPr lang="en-US" dirty="0" err="1"/>
              <a:t>StandardScaler</a:t>
            </a:r>
            <a:r>
              <a:rPr lang="en-US" dirty="0"/>
              <a:t> for feature normalization and converted target variables to numerical arrays</a:t>
            </a:r>
          </a:p>
          <a:p>
            <a:pPr marL="285750" indent="-285750">
              <a:lnSpc>
                <a:spcPct val="130000"/>
              </a:lnSpc>
              <a:buFont typeface="Wingdings" panose="05000000000000000000" pitchFamily="2" charset="2"/>
              <a:buChar char="q"/>
            </a:pPr>
            <a:r>
              <a:rPr lang="en-US" b="1" dirty="0"/>
              <a:t>Machine Learning Implementation</a:t>
            </a:r>
            <a:r>
              <a:rPr lang="en-US" dirty="0"/>
              <a:t> </a:t>
            </a:r>
          </a:p>
          <a:p>
            <a:pPr marL="742950" lvl="1" indent="-285750">
              <a:lnSpc>
                <a:spcPct val="130000"/>
              </a:lnSpc>
              <a:buFont typeface="Wingdings" panose="05000000000000000000" pitchFamily="2" charset="2"/>
              <a:buChar char="q"/>
            </a:pPr>
            <a:r>
              <a:rPr lang="en-US" dirty="0"/>
              <a:t>Built multiple classification models: Logistic Regression, SVM, Decision Tree, and K-Neighbors Classifier</a:t>
            </a:r>
          </a:p>
          <a:p>
            <a:pPr marL="742950" lvl="1" indent="-285750">
              <a:lnSpc>
                <a:spcPct val="130000"/>
              </a:lnSpc>
              <a:buFont typeface="Wingdings" panose="05000000000000000000" pitchFamily="2" charset="2"/>
              <a:buChar char="q"/>
            </a:pPr>
            <a:r>
              <a:rPr lang="en-US" dirty="0"/>
              <a:t>Used </a:t>
            </a:r>
            <a:r>
              <a:rPr lang="en-US" dirty="0" err="1"/>
              <a:t>GridSearchCV</a:t>
            </a:r>
            <a:r>
              <a:rPr lang="en-US" dirty="0"/>
              <a:t> for hyperparameter tuning and model optimization</a:t>
            </a:r>
          </a:p>
          <a:p>
            <a:pPr marL="742950" lvl="1" indent="-285750">
              <a:lnSpc>
                <a:spcPct val="130000"/>
              </a:lnSpc>
              <a:buFont typeface="Wingdings" panose="05000000000000000000" pitchFamily="2" charset="2"/>
              <a:buChar char="q"/>
            </a:pPr>
            <a:r>
              <a:rPr lang="en-US" dirty="0"/>
              <a:t>Evaluated models using accuracy metrics and feature engineering techniques</a:t>
            </a:r>
          </a:p>
          <a:p>
            <a:pPr marL="285750" indent="-285750">
              <a:lnSpc>
                <a:spcPct val="130000"/>
              </a:lnSpc>
              <a:buFont typeface="Wingdings" panose="05000000000000000000" pitchFamily="2" charset="2"/>
              <a:buChar char="q"/>
            </a:pPr>
            <a:r>
              <a:rPr lang="en-US" b="1" dirty="0"/>
              <a:t>Results</a:t>
            </a:r>
            <a:r>
              <a:rPr lang="en-US" dirty="0"/>
              <a:t> </a:t>
            </a:r>
          </a:p>
          <a:p>
            <a:pPr marL="742950" lvl="1" indent="-285750">
              <a:lnSpc>
                <a:spcPct val="130000"/>
              </a:lnSpc>
              <a:buFont typeface="Wingdings" panose="05000000000000000000" pitchFamily="2" charset="2"/>
              <a:buChar char="q"/>
            </a:pPr>
            <a:r>
              <a:rPr lang="en-US" dirty="0"/>
              <a:t>Identified best performing classification model through comparative analysis</a:t>
            </a:r>
          </a:p>
          <a:p>
            <a:pPr marL="742950" lvl="1" indent="-285750">
              <a:lnSpc>
                <a:spcPct val="130000"/>
              </a:lnSpc>
              <a:buFont typeface="Wingdings" panose="05000000000000000000" pitchFamily="2" charset="2"/>
              <a:buChar char="q"/>
            </a:pPr>
            <a:r>
              <a:rPr lang="en-US" dirty="0"/>
              <a:t>Decision Tree Classifier demonstrated highest accuracy for predicting landing outcomes</a:t>
            </a:r>
          </a:p>
          <a:p>
            <a:pPr marL="285750" indent="-285750">
              <a:lnSpc>
                <a:spcPct val="130000"/>
              </a:lnSpc>
              <a:buFont typeface="Wingdings" panose="05000000000000000000" pitchFamily="2" charset="2"/>
              <a:buChar char="q"/>
            </a:pPr>
            <a:r>
              <a:rPr lang="en-US" b="1" dirty="0"/>
              <a:t>GitHub Repository</a:t>
            </a:r>
            <a:r>
              <a:rPr lang="en-US" dirty="0"/>
              <a:t> </a:t>
            </a:r>
          </a:p>
          <a:p>
            <a:pPr marL="742950" lvl="1" indent="-285750">
              <a:lnSpc>
                <a:spcPct val="130000"/>
              </a:lnSpc>
              <a:buFont typeface="Wingdings" panose="05000000000000000000" pitchFamily="2" charset="2"/>
              <a:buChar char="q"/>
            </a:pPr>
            <a:r>
              <a:rPr lang="en-US" dirty="0"/>
              <a:t>Complete machine learning implementation available at: </a:t>
            </a:r>
            <a:r>
              <a:rPr lang="en-US" dirty="0">
                <a:hlinkClick r:id="rId3"/>
              </a:rPr>
              <a:t>https://github.com/atahabilder1/IBM-Data-Science-Certificate</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AD9800DA-1D16-BED1-3946-F0B210343885}"/>
              </a:ext>
            </a:extLst>
          </p:cNvPr>
          <p:cNvPicPr>
            <a:picLocks noChangeAspect="1"/>
          </p:cNvPicPr>
          <p:nvPr/>
        </p:nvPicPr>
        <p:blipFill>
          <a:blip r:embed="rId3"/>
          <a:stretch>
            <a:fillRect/>
          </a:stretch>
        </p:blipFill>
        <p:spPr>
          <a:xfrm>
            <a:off x="770010" y="1666669"/>
            <a:ext cx="11024169" cy="2194131"/>
          </a:xfrm>
          <a:prstGeom prst="rect">
            <a:avLst/>
          </a:prstGeom>
        </p:spPr>
      </p:pic>
      <p:sp>
        <p:nvSpPr>
          <p:cNvPr id="8" name="TextBox 7">
            <a:extLst>
              <a:ext uri="{FF2B5EF4-FFF2-40B4-BE49-F238E27FC236}">
                <a16:creationId xmlns:a16="http://schemas.microsoft.com/office/drawing/2014/main" id="{EFC12635-0BD8-216A-C4BD-93904486888B}"/>
              </a:ext>
            </a:extLst>
          </p:cNvPr>
          <p:cNvSpPr txBox="1"/>
          <p:nvPr/>
        </p:nvSpPr>
        <p:spPr>
          <a:xfrm>
            <a:off x="2072640" y="4224496"/>
            <a:ext cx="7406640" cy="1200329"/>
          </a:xfrm>
          <a:prstGeom prst="rect">
            <a:avLst/>
          </a:prstGeom>
          <a:noFill/>
        </p:spPr>
        <p:txBody>
          <a:bodyPr wrap="square">
            <a:spAutoFit/>
          </a:bodyPr>
          <a:lstStyle/>
          <a:p>
            <a:r>
              <a:rPr lang="en-US" dirty="0"/>
              <a:t>The chart shows CCAFS SLC 40 has the most launches. KSC LC 39A started later around flight 30. VAFB SLC 4E has fewer launches. Early flights mostly failed, but later flights mostly succeeded. This shows SpaceX got better at landing rockets over time.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14127F6-85E3-B91A-50DE-BEB1284DE20E}"/>
              </a:ext>
            </a:extLst>
          </p:cNvPr>
          <p:cNvPicPr>
            <a:picLocks noChangeAspect="1"/>
          </p:cNvPicPr>
          <p:nvPr/>
        </p:nvPicPr>
        <p:blipFill>
          <a:blip r:embed="rId3"/>
          <a:stretch>
            <a:fillRect/>
          </a:stretch>
        </p:blipFill>
        <p:spPr>
          <a:xfrm>
            <a:off x="335280" y="1753447"/>
            <a:ext cx="11285611" cy="22179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3EE552A-9377-491A-D53B-CEA893DFD9FD}"/>
              </a:ext>
            </a:extLst>
          </p:cNvPr>
          <p:cNvPicPr>
            <a:picLocks noChangeAspect="1"/>
          </p:cNvPicPr>
          <p:nvPr/>
        </p:nvPicPr>
        <p:blipFill>
          <a:blip r:embed="rId3"/>
          <a:stretch>
            <a:fillRect/>
          </a:stretch>
        </p:blipFill>
        <p:spPr>
          <a:xfrm>
            <a:off x="5500333" y="1554479"/>
            <a:ext cx="5355272" cy="347288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89771" y="587846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8B2D26D-9E46-01CD-DAD0-21373314CA14}"/>
              </a:ext>
            </a:extLst>
          </p:cNvPr>
          <p:cNvPicPr>
            <a:picLocks noChangeAspect="1"/>
          </p:cNvPicPr>
          <p:nvPr/>
        </p:nvPicPr>
        <p:blipFill>
          <a:blip r:embed="rId3"/>
          <a:stretch>
            <a:fillRect/>
          </a:stretch>
        </p:blipFill>
        <p:spPr>
          <a:xfrm>
            <a:off x="272171" y="1938468"/>
            <a:ext cx="11013440" cy="21055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E089CC5-9F8B-2EE1-D974-8821C2170638}"/>
              </a:ext>
            </a:extLst>
          </p:cNvPr>
          <p:cNvPicPr>
            <a:picLocks noChangeAspect="1"/>
          </p:cNvPicPr>
          <p:nvPr/>
        </p:nvPicPr>
        <p:blipFill>
          <a:blip r:embed="rId3"/>
          <a:stretch>
            <a:fillRect/>
          </a:stretch>
        </p:blipFill>
        <p:spPr>
          <a:xfrm>
            <a:off x="275412" y="2281077"/>
            <a:ext cx="11641175" cy="22958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0635F4A-BF8F-6A29-456A-DC62DE9B4279}"/>
              </a:ext>
            </a:extLst>
          </p:cNvPr>
          <p:cNvPicPr>
            <a:picLocks noChangeAspect="1"/>
          </p:cNvPicPr>
          <p:nvPr/>
        </p:nvPicPr>
        <p:blipFill>
          <a:blip r:embed="rId3"/>
          <a:stretch>
            <a:fillRect/>
          </a:stretch>
        </p:blipFill>
        <p:spPr>
          <a:xfrm>
            <a:off x="2676525" y="1468530"/>
            <a:ext cx="5757079" cy="35225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DCE4982-5334-2B5C-EB6B-A5BD1DA6C95A}"/>
              </a:ext>
            </a:extLst>
          </p:cNvPr>
          <p:cNvPicPr>
            <a:picLocks noChangeAspect="1"/>
          </p:cNvPicPr>
          <p:nvPr/>
        </p:nvPicPr>
        <p:blipFill>
          <a:blip r:embed="rId3"/>
          <a:stretch>
            <a:fillRect/>
          </a:stretch>
        </p:blipFill>
        <p:spPr>
          <a:xfrm>
            <a:off x="1518827" y="1574597"/>
            <a:ext cx="8291065" cy="411182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EE333BD-402D-5CC1-9A92-348730E7217B}"/>
              </a:ext>
            </a:extLst>
          </p:cNvPr>
          <p:cNvPicPr>
            <a:picLocks noChangeAspect="1"/>
          </p:cNvPicPr>
          <p:nvPr/>
        </p:nvPicPr>
        <p:blipFill>
          <a:blip r:embed="rId3"/>
          <a:stretch>
            <a:fillRect/>
          </a:stretch>
        </p:blipFill>
        <p:spPr>
          <a:xfrm>
            <a:off x="770011" y="1904052"/>
            <a:ext cx="10124472" cy="266889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74810" y="47974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750C26D-0C85-086C-304B-03824DFDB6EE}"/>
              </a:ext>
            </a:extLst>
          </p:cNvPr>
          <p:cNvPicPr>
            <a:picLocks noChangeAspect="1"/>
          </p:cNvPicPr>
          <p:nvPr/>
        </p:nvPicPr>
        <p:blipFill>
          <a:blip r:embed="rId3"/>
          <a:stretch>
            <a:fillRect/>
          </a:stretch>
        </p:blipFill>
        <p:spPr>
          <a:xfrm>
            <a:off x="1313869" y="1611243"/>
            <a:ext cx="10398694" cy="214160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30800"/>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5DC3EEF-AFF7-9F1E-EDE6-FB03F25C80A8}"/>
              </a:ext>
            </a:extLst>
          </p:cNvPr>
          <p:cNvPicPr>
            <a:picLocks noChangeAspect="1"/>
          </p:cNvPicPr>
          <p:nvPr/>
        </p:nvPicPr>
        <p:blipFill>
          <a:blip r:embed="rId3"/>
          <a:stretch>
            <a:fillRect/>
          </a:stretch>
        </p:blipFill>
        <p:spPr>
          <a:xfrm>
            <a:off x="689959" y="1685562"/>
            <a:ext cx="10397300" cy="208633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40022" y="54070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A5257A7-ADD9-0D2B-A6F8-047C795A2414}"/>
              </a:ext>
            </a:extLst>
          </p:cNvPr>
          <p:cNvPicPr>
            <a:picLocks noChangeAspect="1"/>
          </p:cNvPicPr>
          <p:nvPr/>
        </p:nvPicPr>
        <p:blipFill>
          <a:blip r:embed="rId3"/>
          <a:stretch>
            <a:fillRect/>
          </a:stretch>
        </p:blipFill>
        <p:spPr>
          <a:xfrm>
            <a:off x="1261388" y="1689393"/>
            <a:ext cx="9669224" cy="20100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03410" y="4425950"/>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5F9C6F2-53D1-8050-81F3-A8CD525AC821}"/>
              </a:ext>
            </a:extLst>
          </p:cNvPr>
          <p:cNvPicPr>
            <a:picLocks noChangeAspect="1"/>
          </p:cNvPicPr>
          <p:nvPr/>
        </p:nvPicPr>
        <p:blipFill>
          <a:blip r:embed="rId3"/>
          <a:stretch>
            <a:fillRect/>
          </a:stretch>
        </p:blipFill>
        <p:spPr>
          <a:xfrm>
            <a:off x="495405" y="1604778"/>
            <a:ext cx="10962567" cy="250547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A560D058-745B-D80A-3D9F-57DBD58B03CE}"/>
              </a:ext>
            </a:extLst>
          </p:cNvPr>
          <p:cNvSpPr txBox="1"/>
          <p:nvPr/>
        </p:nvSpPr>
        <p:spPr>
          <a:xfrm>
            <a:off x="1115450" y="1571477"/>
            <a:ext cx="6575669" cy="3970318"/>
          </a:xfrm>
          <a:prstGeom prst="rect">
            <a:avLst/>
          </a:prstGeom>
          <a:noFill/>
        </p:spPr>
        <p:txBody>
          <a:bodyPr wrap="square">
            <a:spAutoFit/>
          </a:bodyPr>
          <a:lstStyle/>
          <a:p>
            <a:pPr marL="285750" indent="-285750">
              <a:buFont typeface="Wingdings" panose="05000000000000000000" pitchFamily="2" charset="2"/>
              <a:buChar char="q"/>
            </a:pPr>
            <a:r>
              <a:rPr lang="en-US" b="1" dirty="0"/>
              <a:t>Methodologies</a:t>
            </a:r>
            <a:r>
              <a:rPr lang="en-US" dirty="0"/>
              <a:t> </a:t>
            </a:r>
          </a:p>
          <a:p>
            <a:pPr marL="742950" lvl="1" indent="-285750">
              <a:buFont typeface="Wingdings" panose="05000000000000000000" pitchFamily="2" charset="2"/>
              <a:buChar char="q"/>
            </a:pPr>
            <a:r>
              <a:rPr lang="en-US" dirty="0"/>
              <a:t>Data collection via API and web scraping</a:t>
            </a:r>
          </a:p>
          <a:p>
            <a:pPr marL="742950" lvl="1" indent="-285750">
              <a:buFont typeface="Wingdings" panose="05000000000000000000" pitchFamily="2" charset="2"/>
              <a:buChar char="q"/>
            </a:pPr>
            <a:r>
              <a:rPr lang="en-US" dirty="0"/>
              <a:t>Data wrangling and exploratory analysis with SQL</a:t>
            </a:r>
          </a:p>
          <a:p>
            <a:pPr marL="742950" lvl="1" indent="-285750">
              <a:buFont typeface="Wingdings" panose="05000000000000000000" pitchFamily="2" charset="2"/>
              <a:buChar char="q"/>
            </a:pPr>
            <a:r>
              <a:rPr lang="en-US" dirty="0"/>
              <a:t>Interactive visual analytics with Folium and </a:t>
            </a:r>
            <a:r>
              <a:rPr lang="en-US" dirty="0" err="1"/>
              <a:t>Plotly</a:t>
            </a:r>
            <a:r>
              <a:rPr lang="en-US" dirty="0"/>
              <a:t> Dash</a:t>
            </a:r>
          </a:p>
          <a:p>
            <a:pPr marL="742950" lvl="1" indent="-285750">
              <a:buFont typeface="Wingdings" panose="05000000000000000000" pitchFamily="2" charset="2"/>
              <a:buChar char="q"/>
            </a:pPr>
            <a:r>
              <a:rPr lang="en-US" dirty="0"/>
              <a:t>Machine learning prediction models</a:t>
            </a:r>
          </a:p>
          <a:p>
            <a:pPr marL="285750" indent="-285750">
              <a:buFont typeface="Wingdings" panose="05000000000000000000" pitchFamily="2" charset="2"/>
              <a:buChar char="q"/>
            </a:pPr>
            <a:r>
              <a:rPr lang="en-US" b="1" dirty="0"/>
              <a:t>Key Results</a:t>
            </a:r>
            <a:r>
              <a:rPr lang="en-US" dirty="0"/>
              <a:t> </a:t>
            </a:r>
          </a:p>
          <a:p>
            <a:pPr marL="742950" lvl="1" indent="-285750">
              <a:buFont typeface="Wingdings" panose="05000000000000000000" pitchFamily="2" charset="2"/>
              <a:buChar char="q"/>
            </a:pPr>
            <a:r>
              <a:rPr lang="en-US" dirty="0"/>
              <a:t>Success rate improvement observed over time</a:t>
            </a:r>
          </a:p>
          <a:p>
            <a:pPr marL="742950" lvl="1" indent="-285750">
              <a:buFont typeface="Wingdings" panose="05000000000000000000" pitchFamily="2" charset="2"/>
              <a:buChar char="q"/>
            </a:pPr>
            <a:r>
              <a:rPr lang="en-US" dirty="0"/>
              <a:t>KSC LC-39A demonstrates highest success rate among all launch sites</a:t>
            </a:r>
          </a:p>
          <a:p>
            <a:pPr marL="742950" lvl="1" indent="-285750">
              <a:buFont typeface="Wingdings" panose="05000000000000000000" pitchFamily="2" charset="2"/>
              <a:buChar char="q"/>
            </a:pPr>
            <a:r>
              <a:rPr lang="en-US" dirty="0"/>
              <a:t>ES-L1, SSO, HEO, and GEO orbits show highest success rates</a:t>
            </a:r>
          </a:p>
          <a:p>
            <a:pPr marL="742950" lvl="1" indent="-285750">
              <a:buFont typeface="Wingdings" panose="05000000000000000000" pitchFamily="2" charset="2"/>
              <a:buChar char="q"/>
            </a:pPr>
            <a:r>
              <a:rPr lang="en-US" dirty="0"/>
              <a:t>Heavier payloads initially have higher failure rates but improve significantly over time</a:t>
            </a:r>
          </a:p>
          <a:p>
            <a:pPr marL="742950" lvl="1" indent="-285750">
              <a:buFont typeface="Wingdings" panose="05000000000000000000" pitchFamily="2" charset="2"/>
              <a:buChar char="q"/>
            </a:pPr>
            <a:r>
              <a:rPr lang="en-US" dirty="0" err="1"/>
              <a:t>DecisionTreeClassifier</a:t>
            </a:r>
            <a:r>
              <a:rPr lang="en-US" dirty="0"/>
              <a:t> algorithm proves highly accurate for predicting landing</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0035" y="47974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39CE414-B70D-7DB5-EA92-6C436373511B}"/>
              </a:ext>
            </a:extLst>
          </p:cNvPr>
          <p:cNvPicPr>
            <a:picLocks noChangeAspect="1"/>
          </p:cNvPicPr>
          <p:nvPr/>
        </p:nvPicPr>
        <p:blipFill>
          <a:blip r:embed="rId3"/>
          <a:stretch>
            <a:fillRect/>
          </a:stretch>
        </p:blipFill>
        <p:spPr>
          <a:xfrm>
            <a:off x="1175837" y="1557156"/>
            <a:ext cx="8853988" cy="321001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0085" y="53689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B33855E-32FB-D76B-70F9-5B45EFEDF1E9}"/>
              </a:ext>
            </a:extLst>
          </p:cNvPr>
          <p:cNvPicPr>
            <a:picLocks noChangeAspect="1"/>
          </p:cNvPicPr>
          <p:nvPr/>
        </p:nvPicPr>
        <p:blipFill>
          <a:blip r:embed="rId3"/>
          <a:stretch>
            <a:fillRect/>
          </a:stretch>
        </p:blipFill>
        <p:spPr>
          <a:xfrm>
            <a:off x="1714499" y="1290913"/>
            <a:ext cx="8563625" cy="44569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688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FFCAD29-7E2F-E098-D103-F3F1671ABD8F}"/>
              </a:ext>
            </a:extLst>
          </p:cNvPr>
          <p:cNvPicPr>
            <a:picLocks noChangeAspect="1"/>
          </p:cNvPicPr>
          <p:nvPr/>
        </p:nvPicPr>
        <p:blipFill>
          <a:blip r:embed="rId3"/>
          <a:stretch>
            <a:fillRect/>
          </a:stretch>
        </p:blipFill>
        <p:spPr>
          <a:xfrm>
            <a:off x="295275" y="1698427"/>
            <a:ext cx="11457972" cy="19458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5491429"/>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489ACF1-EBDF-7F50-C1A2-10E93C59779C}"/>
              </a:ext>
            </a:extLst>
          </p:cNvPr>
          <p:cNvPicPr>
            <a:picLocks noChangeAspect="1"/>
          </p:cNvPicPr>
          <p:nvPr/>
        </p:nvPicPr>
        <p:blipFill>
          <a:blip r:embed="rId3"/>
          <a:stretch>
            <a:fillRect/>
          </a:stretch>
        </p:blipFill>
        <p:spPr>
          <a:xfrm>
            <a:off x="770011" y="1366571"/>
            <a:ext cx="10515600" cy="33133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a:t>
            </a:r>
          </a:p>
        </p:txBody>
      </p:sp>
      <p:sp>
        <p:nvSpPr>
          <p:cNvPr id="6" name="Rectangle 2">
            <a:extLst>
              <a:ext uri="{FF2B5EF4-FFF2-40B4-BE49-F238E27FC236}">
                <a16:creationId xmlns:a16="http://schemas.microsoft.com/office/drawing/2014/main" id="{A04ECB15-3267-6A73-8DE6-0CF742EC6106}"/>
              </a:ext>
            </a:extLst>
          </p:cNvPr>
          <p:cNvSpPr>
            <a:spLocks noChangeArrowheads="1"/>
          </p:cNvSpPr>
          <p:nvPr/>
        </p:nvSpPr>
        <p:spPr bwMode="auto">
          <a:xfrm>
            <a:off x="558800" y="1229310"/>
            <a:ext cx="587248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tx1"/>
                </a:solidFill>
                <a:effectLst/>
                <a:latin typeface="Arial" panose="020B0604020202020204" pitchFamily="34" charset="0"/>
              </a:rPr>
              <a:t>Geographic Distribution</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SpaceX launch sites strategically located on coastal regions in Florida and California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Coastal positioning minimizes risk of catastrophic failures affecting populated inland areas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Proximity to ocean allows for safe trajectory paths and booster recovery operations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tx1"/>
                </a:solidFill>
                <a:effectLst/>
                <a:latin typeface="Arial" panose="020B0604020202020204" pitchFamily="34" charset="0"/>
              </a:rPr>
              <a:t>Key Observations</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All major launch sites concentrated along United States coastlines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Florida sites provide optimal access to various orbital inclinations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California sites enable polar and sun-synchronous orbit missions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1" i="0" u="none" strike="noStrike" cap="none" normalizeH="0" baseline="0" dirty="0">
                <a:ln>
                  <a:noFill/>
                </a:ln>
                <a:solidFill>
                  <a:schemeClr val="tx1"/>
                </a:solidFill>
                <a:effectLst/>
                <a:latin typeface="Arial" panose="020B0604020202020204" pitchFamily="34" charset="0"/>
              </a:rPr>
              <a:t>Safety Considerations</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Coastal locations reduce risk to human activities during launch operations </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Arial" panose="020B0604020202020204" pitchFamily="34" charset="0"/>
              </a:rPr>
              <a:t>Geographic isolation provides safety buffer zones for launch failures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E17F479E-F1B4-752A-2448-02BD8115846F}"/>
              </a:ext>
            </a:extLst>
          </p:cNvPr>
          <p:cNvPicPr>
            <a:picLocks noChangeAspect="1"/>
          </p:cNvPicPr>
          <p:nvPr/>
        </p:nvPicPr>
        <p:blipFill>
          <a:blip r:embed="rId3"/>
          <a:stretch>
            <a:fillRect/>
          </a:stretch>
        </p:blipFill>
        <p:spPr>
          <a:xfrm>
            <a:off x="6674761" y="1924431"/>
            <a:ext cx="4783211" cy="387273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report</a:t>
            </a:r>
          </a:p>
        </p:txBody>
      </p:sp>
      <p:pic>
        <p:nvPicPr>
          <p:cNvPr id="4" name="Picture 3">
            <a:extLst>
              <a:ext uri="{FF2B5EF4-FFF2-40B4-BE49-F238E27FC236}">
                <a16:creationId xmlns:a16="http://schemas.microsoft.com/office/drawing/2014/main" id="{E1D38F94-EF6C-B7C0-2952-E111D7BFA9E6}"/>
              </a:ext>
            </a:extLst>
          </p:cNvPr>
          <p:cNvPicPr>
            <a:picLocks noChangeAspect="1"/>
          </p:cNvPicPr>
          <p:nvPr/>
        </p:nvPicPr>
        <p:blipFill>
          <a:blip r:embed="rId3"/>
          <a:stretch>
            <a:fillRect/>
          </a:stretch>
        </p:blipFill>
        <p:spPr>
          <a:xfrm>
            <a:off x="4549353" y="1446931"/>
            <a:ext cx="7225188" cy="4578641"/>
          </a:xfrm>
          <a:prstGeom prst="rect">
            <a:avLst/>
          </a:prstGeom>
        </p:spPr>
      </p:pic>
      <p:sp>
        <p:nvSpPr>
          <p:cNvPr id="6" name="Rectangle 1">
            <a:extLst>
              <a:ext uri="{FF2B5EF4-FFF2-40B4-BE49-F238E27FC236}">
                <a16:creationId xmlns:a16="http://schemas.microsoft.com/office/drawing/2014/main" id="{7671284C-FD8E-8CF1-3434-8CB55AA25D0A}"/>
              </a:ext>
            </a:extLst>
          </p:cNvPr>
          <p:cNvSpPr>
            <a:spLocks noChangeArrowheads="1"/>
          </p:cNvSpPr>
          <p:nvPr/>
        </p:nvSpPr>
        <p:spPr bwMode="auto">
          <a:xfrm>
            <a:off x="525993" y="1555621"/>
            <a:ext cx="387096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1" i="0" u="none" strike="noStrike" cap="none" normalizeH="0" baseline="0" dirty="0">
                <a:ln>
                  <a:noFill/>
                </a:ln>
                <a:solidFill>
                  <a:schemeClr val="tx1"/>
                </a:solidFill>
                <a:effectLst/>
                <a:latin typeface="Arial" panose="020B0604020202020204" pitchFamily="34" charset="0"/>
              </a:rPr>
              <a:t>Visual Analysis System</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lvl="1" indent="-171450" eaLnBrk="0" fontAlgn="base" hangingPunct="0">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Interactive map displays launch sites with color-coded markers indicating mission outcomes </a:t>
            </a:r>
          </a:p>
          <a:p>
            <a:pPr marL="628650" lvl="1" indent="-171450" eaLnBrk="0" fontAlgn="base" hangingPunct="0">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Green markers represent successful launches while red markers indicate failures </a:t>
            </a:r>
          </a:p>
          <a:p>
            <a:pPr marL="628650" lvl="1" indent="-171450" eaLnBrk="0" fontAlgn="base" hangingPunct="0">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Circular proximity zones highlight geographic clustering of launch activities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1" i="0" u="none" strike="noStrike" cap="none" normalizeH="0" baseline="0" dirty="0">
                <a:ln>
                  <a:noFill/>
                </a:ln>
                <a:solidFill>
                  <a:schemeClr val="tx1"/>
                </a:solidFill>
                <a:effectLst/>
                <a:latin typeface="Arial" panose="020B0604020202020204" pitchFamily="34" charset="0"/>
              </a:rPr>
              <a:t>Site-Specific Patterns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lvl="1" indent="-171450" eaLnBrk="0" fontAlgn="base" hangingPunct="0">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Florida launch sites show mixed success/failure patterns with high launch frequency </a:t>
            </a:r>
          </a:p>
          <a:p>
            <a:pPr marL="628650" lvl="1" indent="-171450" eaLnBrk="0" fontAlgn="base" hangingPunct="0">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California launch site demonstrates concentrated launch activity with distinct outcome distribution </a:t>
            </a:r>
          </a:p>
          <a:p>
            <a:pPr marL="628650" lvl="1" indent="-171450" eaLnBrk="0" fontAlgn="base" hangingPunct="0">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Color clustering reveals performance trends across different geographic locations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200" b="1" i="0" u="none" strike="noStrike" cap="none" normalizeH="0" baseline="0" dirty="0">
                <a:ln>
                  <a:noFill/>
                </a:ln>
                <a:solidFill>
                  <a:schemeClr val="tx1"/>
                </a:solidFill>
                <a:effectLst/>
                <a:latin typeface="Arial" panose="020B0604020202020204" pitchFamily="34" charset="0"/>
              </a:rPr>
              <a:t>Key Insights</a:t>
            </a:r>
            <a:r>
              <a:rPr kumimoji="0" lang="en-US" altLang="en-US" sz="1200" b="0" i="0" u="none" strike="noStrike" cap="none" normalizeH="0" baseline="0" dirty="0">
                <a:ln>
                  <a:noFill/>
                </a:ln>
                <a:solidFill>
                  <a:schemeClr val="tx1"/>
                </a:solidFill>
                <a:effectLst/>
                <a:latin typeface="Arial" panose="020B0604020202020204" pitchFamily="34" charset="0"/>
              </a:rPr>
              <a:t> </a:t>
            </a:r>
          </a:p>
          <a:p>
            <a:pPr marL="628650" lvl="1" indent="-171450" eaLnBrk="0" fontAlgn="base" hangingPunct="0">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Launch success rates vary significantly between different site locations </a:t>
            </a:r>
          </a:p>
          <a:p>
            <a:pPr marL="628650" lvl="1" indent="-171450" eaLnBrk="0" fontAlgn="base" hangingPunct="0">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Geographic factors may influence mission outcome patterns </a:t>
            </a:r>
          </a:p>
          <a:p>
            <a:pPr marL="628650" lvl="1" indent="-171450" eaLnBrk="0" fontAlgn="base" hangingPunct="0">
              <a:spcBef>
                <a:spcPct val="0"/>
              </a:spcBef>
              <a:spcAft>
                <a:spcPct val="0"/>
              </a:spcAft>
              <a:buFont typeface="Wingdings" panose="05000000000000000000" pitchFamily="2" charset="2"/>
              <a:buChar char="q"/>
            </a:pPr>
            <a:r>
              <a:rPr kumimoji="0" lang="en-US" altLang="en-US" sz="1200" b="0" i="0" u="none" strike="noStrike" cap="none" normalizeH="0" baseline="0" dirty="0">
                <a:ln>
                  <a:noFill/>
                </a:ln>
                <a:solidFill>
                  <a:schemeClr val="tx1"/>
                </a:solidFill>
                <a:effectLst/>
                <a:latin typeface="Arial" panose="020B0604020202020204" pitchFamily="34" charset="0"/>
              </a:rPr>
              <a:t>Site selection appears correlated with specific mission types and success probabilities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Landmarks</a:t>
            </a:r>
          </a:p>
        </p:txBody>
      </p:sp>
      <p:pic>
        <p:nvPicPr>
          <p:cNvPr id="4" name="Picture 3">
            <a:extLst>
              <a:ext uri="{FF2B5EF4-FFF2-40B4-BE49-F238E27FC236}">
                <a16:creationId xmlns:a16="http://schemas.microsoft.com/office/drawing/2014/main" id="{399497C0-5D72-6E12-353C-08A892577B3C}"/>
              </a:ext>
            </a:extLst>
          </p:cNvPr>
          <p:cNvPicPr>
            <a:picLocks noChangeAspect="1"/>
          </p:cNvPicPr>
          <p:nvPr/>
        </p:nvPicPr>
        <p:blipFill>
          <a:blip r:embed="rId3"/>
          <a:stretch>
            <a:fillRect/>
          </a:stretch>
        </p:blipFill>
        <p:spPr>
          <a:xfrm>
            <a:off x="1308841" y="1480865"/>
            <a:ext cx="9416708" cy="483848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3823" y="1995952"/>
            <a:ext cx="2524337" cy="1433048"/>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q"/>
            </a:pPr>
            <a:r>
              <a:rPr lang="en-US" sz="1200" dirty="0"/>
              <a:t>KSC LC-39A experienced the highest proportion of successful landings, followed by CCAFS LC-40. </a:t>
            </a:r>
          </a:p>
          <a:p>
            <a:pPr>
              <a:lnSpc>
                <a:spcPct val="100000"/>
              </a:lnSpc>
              <a:spcBef>
                <a:spcPts val="1400"/>
              </a:spcBef>
              <a:buFont typeface="Wingdings" panose="05000000000000000000" pitchFamily="2" charset="2"/>
              <a:buChar char="q"/>
            </a:pPr>
            <a:r>
              <a:rPr lang="en-US" sz="1200" dirty="0"/>
              <a:t>• VAFB SLC-4E and CCAFS SLC-40 the lowest. </a:t>
            </a:r>
            <a:endParaRPr lang="en-US" sz="1200" dirty="0">
              <a:solidFill>
                <a:schemeClr val="accent3">
                  <a:lumMod val="25000"/>
                </a:schemeClr>
              </a:solidFill>
              <a:latin typeface="Abadi"/>
            </a:endParaRPr>
          </a:p>
          <a:p>
            <a:pPr marL="0" indent="0">
              <a:lnSpc>
                <a:spcPct val="100000"/>
              </a:lnSpc>
              <a:spcBef>
                <a:spcPts val="1400"/>
              </a:spcBef>
              <a:buNone/>
            </a:pPr>
            <a:endParaRPr lang="en-US" sz="11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Overview of individual Launch Site’s Successful Landings</a:t>
            </a:r>
          </a:p>
        </p:txBody>
      </p:sp>
      <p:pic>
        <p:nvPicPr>
          <p:cNvPr id="4" name="Picture 3">
            <a:extLst>
              <a:ext uri="{FF2B5EF4-FFF2-40B4-BE49-F238E27FC236}">
                <a16:creationId xmlns:a16="http://schemas.microsoft.com/office/drawing/2014/main" id="{B096D10F-DEC7-89A0-13E5-95385D2465BA}"/>
              </a:ext>
            </a:extLst>
          </p:cNvPr>
          <p:cNvPicPr>
            <a:picLocks noChangeAspect="1"/>
          </p:cNvPicPr>
          <p:nvPr/>
        </p:nvPicPr>
        <p:blipFill>
          <a:blip r:embed="rId3"/>
          <a:stretch>
            <a:fillRect/>
          </a:stretch>
        </p:blipFill>
        <p:spPr>
          <a:xfrm>
            <a:off x="3511587" y="1427964"/>
            <a:ext cx="7749448" cy="416003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29ABD9E7-2CED-FED1-77BC-398D9B131CAF}"/>
              </a:ext>
            </a:extLst>
          </p:cNvPr>
          <p:cNvSpPr txBox="1"/>
          <p:nvPr/>
        </p:nvSpPr>
        <p:spPr>
          <a:xfrm>
            <a:off x="1229360" y="1849120"/>
            <a:ext cx="9479280" cy="3810000"/>
          </a:xfrm>
          <a:prstGeom prst="rect">
            <a:avLst/>
          </a:prstGeom>
          <a:noFill/>
        </p:spPr>
        <p:txBody>
          <a:bodyPr wrap="square" rtlCol="0">
            <a:spAutoFit/>
          </a:bodyPr>
          <a:lstStyle/>
          <a:p>
            <a:endParaRPr lang="en-US" dirty="0"/>
          </a:p>
        </p:txBody>
      </p:sp>
      <p:sp>
        <p:nvSpPr>
          <p:cNvPr id="7" name="Rectangle 3">
            <a:extLst>
              <a:ext uri="{FF2B5EF4-FFF2-40B4-BE49-F238E27FC236}">
                <a16:creationId xmlns:a16="http://schemas.microsoft.com/office/drawing/2014/main" id="{DAD4F707-EAE5-AB23-F76F-793FD3EDBD2A}"/>
              </a:ext>
            </a:extLst>
          </p:cNvPr>
          <p:cNvSpPr>
            <a:spLocks noChangeArrowheads="1"/>
          </p:cNvSpPr>
          <p:nvPr/>
        </p:nvSpPr>
        <p:spPr bwMode="auto">
          <a:xfrm>
            <a:off x="924560" y="1451550"/>
            <a:ext cx="10899138"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ts val="600"/>
              </a:spcBef>
              <a:spcAft>
                <a:spcPts val="60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Project Background</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SpaceX advertises Falcon 9 rocket launches at $62 million vs competitors at $165+ million </a:t>
            </a:r>
          </a:p>
          <a:p>
            <a:pPr marL="742950" lvl="1" indent="-285750" eaLnBrk="0" fontAlgn="base" hangingPunct="0">
              <a:lnSpc>
                <a:spcPct val="15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Cost savings achieved through first stage reusability technology </a:t>
            </a:r>
          </a:p>
          <a:p>
            <a:pPr marL="742950" lvl="1" indent="-285750" eaLnBrk="0" fontAlgn="base" hangingPunct="0">
              <a:lnSpc>
                <a:spcPct val="15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IBM Developer Skills Network seeks to leverage this data for competitive bidding against SpaceX </a:t>
            </a:r>
          </a:p>
          <a:p>
            <a:pPr marL="285750" marR="0" lvl="0" indent="-285750" algn="l" defTabSz="914400" rtl="0" eaLnBrk="0" fontAlgn="base" latinLnBrk="0" hangingPunct="0">
              <a:lnSpc>
                <a:spcPct val="150000"/>
              </a:lnSpc>
              <a:spcBef>
                <a:spcPts val="600"/>
              </a:spcBef>
              <a:spcAft>
                <a:spcPts val="60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Key Research Questions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What factors determine if a rocket will land successfully? </a:t>
            </a:r>
          </a:p>
          <a:p>
            <a:pPr marL="742950" lvl="1" indent="-285750" eaLnBrk="0" fontAlgn="base" hangingPunct="0">
              <a:lnSpc>
                <a:spcPct val="15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How does first stage reusability impact overall launch costs? </a:t>
            </a:r>
          </a:p>
          <a:p>
            <a:pPr marL="742950" lvl="1" indent="-285750" eaLnBrk="0" fontAlgn="base" hangingPunct="0">
              <a:lnSpc>
                <a:spcPct val="150000"/>
              </a:lnSpc>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What operating conditions ensure a successful landing program for competitive advantage?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387861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a:t>
            </a:r>
            <a:endParaRPr lang="en-US" dirty="0">
              <a:solidFill>
                <a:schemeClr val="accent3">
                  <a:lumMod val="25000"/>
                </a:schemeClr>
              </a:solidFill>
              <a:latin typeface="Abadi"/>
            </a:endParaRPr>
          </a:p>
          <a:p>
            <a:pPr>
              <a:buFont typeface="Wingdings" panose="05000000000000000000" pitchFamily="2" charset="2"/>
              <a:buChar char="q"/>
            </a:pPr>
            <a:r>
              <a:rPr lang="en-US" dirty="0"/>
              <a:t>Kennedy Space Center's LC-39A facility achieved approximately three-quarters success rate (76.9%) with nearly one-quarter failure rate (23.1%)</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Every site’s Lunch success rate</a:t>
            </a:r>
          </a:p>
        </p:txBody>
      </p:sp>
      <p:pic>
        <p:nvPicPr>
          <p:cNvPr id="4" name="Picture 3">
            <a:extLst>
              <a:ext uri="{FF2B5EF4-FFF2-40B4-BE49-F238E27FC236}">
                <a16:creationId xmlns:a16="http://schemas.microsoft.com/office/drawing/2014/main" id="{E97865F9-3C61-1DF2-C0DE-265A2B20D3AA}"/>
              </a:ext>
            </a:extLst>
          </p:cNvPr>
          <p:cNvPicPr>
            <a:picLocks noChangeAspect="1"/>
          </p:cNvPicPr>
          <p:nvPr/>
        </p:nvPicPr>
        <p:blipFill>
          <a:blip r:embed="rId3"/>
          <a:stretch>
            <a:fillRect/>
          </a:stretch>
        </p:blipFill>
        <p:spPr>
          <a:xfrm>
            <a:off x="4786287" y="1825624"/>
            <a:ext cx="6594156" cy="378269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0949" y="5208327"/>
            <a:ext cx="10414662" cy="1218883"/>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q"/>
            </a:pPr>
            <a:r>
              <a:rPr lang="en-US" sz="2200" dirty="0">
                <a:solidFill>
                  <a:schemeClr val="accent3">
                    <a:lumMod val="25000"/>
                  </a:schemeClr>
                </a:solidFill>
                <a:latin typeface="Abadi" panose="020B0604020104020204" pitchFamily="34" charset="0"/>
              </a:rPr>
              <a:t> Launch success probability decreases as payload mass increases, with low-weight missions outperforming heavy-weight missions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Lunch Outcome</a:t>
            </a:r>
          </a:p>
        </p:txBody>
      </p:sp>
      <p:pic>
        <p:nvPicPr>
          <p:cNvPr id="4" name="Picture 3">
            <a:extLst>
              <a:ext uri="{FF2B5EF4-FFF2-40B4-BE49-F238E27FC236}">
                <a16:creationId xmlns:a16="http://schemas.microsoft.com/office/drawing/2014/main" id="{A275F245-04D4-8C78-3071-A81E41738703}"/>
              </a:ext>
            </a:extLst>
          </p:cNvPr>
          <p:cNvPicPr>
            <a:picLocks noChangeAspect="1"/>
          </p:cNvPicPr>
          <p:nvPr/>
        </p:nvPicPr>
        <p:blipFill>
          <a:blip r:embed="rId3"/>
          <a:stretch>
            <a:fillRect/>
          </a:stretch>
        </p:blipFill>
        <p:spPr>
          <a:xfrm>
            <a:off x="870949" y="1637786"/>
            <a:ext cx="10081604" cy="34422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121290" y="5229340"/>
            <a:ext cx="8993750" cy="996366"/>
          </a:xfrm>
          <a:prstGeom prst="rect">
            <a:avLst/>
          </a:prstGeom>
        </p:spPr>
        <p:txBody>
          <a:bodyPr vert="horz" lIns="91440" tIns="45720" rIns="91440" bIns="45720" rtlCol="0" anchor="t">
            <a:normAutofit fontScale="70000" lnSpcReduction="20000"/>
          </a:bodyPr>
          <a:lstStyle/>
          <a:p>
            <a:pPr>
              <a:buFont typeface="Wingdings" panose="05000000000000000000" pitchFamily="2" charset="2"/>
              <a:buChar char="q"/>
            </a:pPr>
            <a:r>
              <a:rPr lang="en-US" sz="2400" dirty="0"/>
              <a:t>Logistic Regression and KNN achieved the highest accuracy and recall, making them the top-performing models in this comparison.</a:t>
            </a:r>
          </a:p>
          <a:p>
            <a:pPr>
              <a:buFont typeface="Wingdings" panose="05000000000000000000" pitchFamily="2" charset="2"/>
              <a:buChar char="q"/>
            </a:pPr>
            <a:r>
              <a:rPr lang="en-US" sz="2400" dirty="0"/>
              <a:t>SVC and Decision Tree performed slightly worse, showing lower recall and ROC-AUC values compared to the other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E559623-AC78-4842-9971-83E653EB2114}"/>
              </a:ext>
            </a:extLst>
          </p:cNvPr>
          <p:cNvPicPr>
            <a:picLocks noChangeAspect="1"/>
          </p:cNvPicPr>
          <p:nvPr/>
        </p:nvPicPr>
        <p:blipFill>
          <a:blip r:embed="rId3"/>
          <a:stretch>
            <a:fillRect/>
          </a:stretch>
        </p:blipFill>
        <p:spPr>
          <a:xfrm>
            <a:off x="1718651" y="1728550"/>
            <a:ext cx="8754697" cy="34009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568309" cy="2433320"/>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 The decision tree model shows excellent performance with 14 correct landings and only 1 misclassification. </a:t>
            </a:r>
          </a:p>
          <a:p>
            <a:pPr>
              <a:lnSpc>
                <a:spcPct val="100000"/>
              </a:lnSpc>
              <a:spcBef>
                <a:spcPts val="1400"/>
              </a:spcBef>
            </a:pPr>
            <a:r>
              <a:rPr lang="en-US" sz="1800" dirty="0">
                <a:solidFill>
                  <a:schemeClr val="accent3">
                    <a:lumMod val="25000"/>
                  </a:schemeClr>
                </a:solidFill>
                <a:latin typeface="Abadi" panose="020B0604020104020204" pitchFamily="34" charset="0"/>
              </a:rPr>
              <a:t>It demonstrates high precision and recall, making it the best-performing model for this task.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2987162-7F74-8294-EDC0-0326BB7BE023}"/>
              </a:ext>
            </a:extLst>
          </p:cNvPr>
          <p:cNvPicPr>
            <a:picLocks noChangeAspect="1"/>
          </p:cNvPicPr>
          <p:nvPr/>
        </p:nvPicPr>
        <p:blipFill>
          <a:blip r:embed="rId3"/>
          <a:stretch>
            <a:fillRect/>
          </a:stretch>
        </p:blipFill>
        <p:spPr>
          <a:xfrm>
            <a:off x="4715694" y="1644228"/>
            <a:ext cx="6458851" cy="45821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Rectangle 3">
            <a:extLst>
              <a:ext uri="{FF2B5EF4-FFF2-40B4-BE49-F238E27FC236}">
                <a16:creationId xmlns:a16="http://schemas.microsoft.com/office/drawing/2014/main" id="{62CF03BA-EDDE-A48D-BF17-DA3897912CF4}"/>
              </a:ext>
            </a:extLst>
          </p:cNvPr>
          <p:cNvSpPr>
            <a:spLocks noChangeArrowheads="1"/>
          </p:cNvSpPr>
          <p:nvPr/>
        </p:nvSpPr>
        <p:spPr bwMode="auto">
          <a:xfrm>
            <a:off x="770011" y="1393056"/>
            <a:ext cx="7782900"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Performance Trends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Success rates improved continuously over time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Higher launch frequency correlates with better performance </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Key Findings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ES-L1, GEO, HEO, SSO, VLEO orbits show highest success rates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KSC LC-39A is top-performing launch site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Success rates increased markedly from 2013-2020 </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Machine Learning Results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err="1">
                <a:ln>
                  <a:noFill/>
                </a:ln>
                <a:solidFill>
                  <a:schemeClr val="tx1"/>
                </a:solidFill>
                <a:effectLst/>
                <a:latin typeface="Arial" panose="020B0604020202020204" pitchFamily="34" charset="0"/>
              </a:rPr>
              <a:t>DecisionTreeClassifier</a:t>
            </a:r>
            <a:r>
              <a:rPr kumimoji="0" lang="en-US" altLang="en-US" b="0" i="0" u="none" strike="noStrike" cap="none" normalizeH="0" baseline="0" dirty="0">
                <a:ln>
                  <a:noFill/>
                </a:ln>
                <a:solidFill>
                  <a:schemeClr val="tx1"/>
                </a:solidFill>
                <a:effectLst/>
                <a:latin typeface="Arial" panose="020B0604020202020204" pitchFamily="34" charset="0"/>
              </a:rPr>
              <a:t> achieved best prediction accuracy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Launch site is highly predictive factor for success </a:t>
            </a:r>
          </a:p>
          <a:p>
            <a:pPr marL="742950" lvl="1" indent="-285750" eaLnBrk="0" fontAlgn="base" hangingPunct="0">
              <a:lnSpc>
                <a:spcPct val="150000"/>
              </a:lnSpc>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Multiple models demonstrated acceptable performance levels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Rectangle 1">
            <a:extLst>
              <a:ext uri="{FF2B5EF4-FFF2-40B4-BE49-F238E27FC236}">
                <a16:creationId xmlns:a16="http://schemas.microsoft.com/office/drawing/2014/main" id="{CBBFC2D3-E0AE-558F-991C-6C2558499578}"/>
              </a:ext>
            </a:extLst>
          </p:cNvPr>
          <p:cNvSpPr>
            <a:spLocks noChangeArrowheads="1"/>
          </p:cNvSpPr>
          <p:nvPr/>
        </p:nvSpPr>
        <p:spPr bwMode="auto">
          <a:xfrm>
            <a:off x="770011" y="1312015"/>
            <a:ext cx="10245112"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spcBef>
                <a:spcPts val="600"/>
              </a:spcBef>
              <a:spcAft>
                <a:spcPts val="60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Data Sources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SpaceX API: Primary launch data collection endpoint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Wikipedia: List of Falcon 9 and Falcon Heavy launches (June 2021)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Processed datasets: Wrangled launch data with geographic coordinates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Interactive dashboard data: Filtered datasets for visualization components </a:t>
            </a:r>
          </a:p>
          <a:p>
            <a:pPr marL="285750" marR="0" lvl="0" indent="-285750" algn="l" defTabSz="914400" rtl="0" eaLnBrk="0" fontAlgn="base" latinLnBrk="0" hangingPunct="0">
              <a:spcBef>
                <a:spcPts val="600"/>
              </a:spcBef>
              <a:spcAft>
                <a:spcPts val="60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Dataset Files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Raw data: dataset_part_1.csv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Cleaned data: dataset_part_2.csv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Geographic data: spacex_launch_geo.csv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Dashboard data: spacex_launch_dash.csv </a:t>
            </a:r>
          </a:p>
          <a:p>
            <a:pPr marL="285750" marR="0" lvl="0" indent="-285750" algn="l" defTabSz="914400" rtl="0" eaLnBrk="0" fontAlgn="base" latinLnBrk="0" hangingPunct="0">
              <a:spcBef>
                <a:spcPts val="600"/>
              </a:spcBef>
              <a:spcAft>
                <a:spcPts val="60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GitHub Repository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ts val="600"/>
              </a:spcBef>
              <a:spcAft>
                <a:spcPts val="60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Complete project available at: </a:t>
            </a:r>
            <a:r>
              <a:rPr kumimoji="0" lang="en-US" altLang="en-US" b="0" i="0" u="none" strike="noStrike" cap="none" normalizeH="0" baseline="0" dirty="0">
                <a:ln>
                  <a:noFill/>
                </a:ln>
                <a:solidFill>
                  <a:schemeClr val="tx1"/>
                </a:solidFill>
                <a:effectLst/>
                <a:latin typeface="Arial" panose="020B0604020202020204" pitchFamily="34" charset="0"/>
                <a:hlinkClick r:id="rId4"/>
              </a:rPr>
              <a:t>https://github.com/atahabilder1/IBM-Data-Science-Certificate</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spcBef>
                <a:spcPts val="600"/>
              </a:spcBef>
              <a:spcAft>
                <a:spcPts val="60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Rectangle 1">
            <a:extLst>
              <a:ext uri="{FF2B5EF4-FFF2-40B4-BE49-F238E27FC236}">
                <a16:creationId xmlns:a16="http://schemas.microsoft.com/office/drawing/2014/main" id="{D5CF0FFF-413C-946B-AC54-35E568E7F357}"/>
              </a:ext>
            </a:extLst>
          </p:cNvPr>
          <p:cNvSpPr>
            <a:spLocks noChangeArrowheads="1"/>
          </p:cNvSpPr>
          <p:nvPr/>
        </p:nvSpPr>
        <p:spPr bwMode="auto">
          <a:xfrm>
            <a:off x="1209040" y="1453724"/>
            <a:ext cx="856099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Data Collection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Retrieved data from multiple SpaceX API endpoints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Web scraped tabular data from Wikipedia for additional launch information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Data Wrangling</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Extracted relevant records and flattened fields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Resolved missing values using appropriate techniques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Applied one-hot encoding to categorical features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Exploratory Data Analysis (EDA)</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Visualized variable relationships using SQL queries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Analyzed data in aggregate to identify patterns and trends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Visual Analytics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Created interactive maps using Folium to mark launch sites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Developed dashboards with </a:t>
            </a:r>
            <a:r>
              <a:rPr kumimoji="0" lang="en-US" altLang="en-US" b="0" i="0" u="none" strike="noStrike" cap="none" normalizeH="0" baseline="0" dirty="0" err="1">
                <a:ln>
                  <a:noFill/>
                </a:ln>
                <a:solidFill>
                  <a:schemeClr val="tx1"/>
                </a:solidFill>
                <a:effectLst/>
                <a:latin typeface="Arial" panose="020B0604020202020204" pitchFamily="34" charset="0"/>
              </a:rPr>
              <a:t>Plotly</a:t>
            </a:r>
            <a:r>
              <a:rPr kumimoji="0" lang="en-US" altLang="en-US" b="0" i="0" u="none" strike="noStrike" cap="none" normalizeH="0" baseline="0" dirty="0">
                <a:ln>
                  <a:noFill/>
                </a:ln>
                <a:solidFill>
                  <a:schemeClr val="tx1"/>
                </a:solidFill>
                <a:effectLst/>
                <a:latin typeface="Arial" panose="020B0604020202020204" pitchFamily="34" charset="0"/>
              </a:rPr>
              <a:t> Dash for data exploration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Calculated distances to proximate locations for geographic analysis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Predictive Analysis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Built, tuned, and evaluated multiple classification models </a:t>
            </a:r>
          </a:p>
          <a:p>
            <a:pPr marL="742950" lvl="1" indent="-28575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Compared performance of various predictive algorithms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48BA3458-EBBF-8E38-1F36-33BF087D69AC}"/>
              </a:ext>
            </a:extLst>
          </p:cNvPr>
          <p:cNvSpPr>
            <a:spLocks noChangeArrowheads="1"/>
          </p:cNvSpPr>
          <p:nvPr/>
        </p:nvSpPr>
        <p:spPr bwMode="auto">
          <a:xfrm>
            <a:off x="843280" y="1365589"/>
            <a:ext cx="9600833"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SpaceX API Data Retrieval</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Initial launch data obtained from: </a:t>
            </a:r>
            <a:r>
              <a:rPr kumimoji="0" lang="en-US" altLang="en-US" sz="2000" b="0" i="0" u="none" strike="noStrike" cap="none" normalizeH="0" baseline="0" dirty="0">
                <a:ln>
                  <a:noFill/>
                </a:ln>
                <a:solidFill>
                  <a:schemeClr val="tx1"/>
                </a:solidFill>
                <a:effectLst/>
                <a:latin typeface="Arial Unicode MS"/>
              </a:rPr>
              <a:t>/v4/launches/past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Additional data backfilled from multiple endpoints: </a:t>
            </a:r>
          </a:p>
          <a:p>
            <a:pPr marL="1085850" lvl="2" indent="-1714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Unicode MS"/>
              </a:rPr>
              <a:t>/v4/rockets</a:t>
            </a:r>
            <a:r>
              <a:rPr kumimoji="0" lang="en-US" altLang="en-US" sz="2000" b="0" i="0" u="none" strike="noStrike" cap="none" normalizeH="0" baseline="0" dirty="0">
                <a:ln>
                  <a:noFill/>
                </a:ln>
                <a:solidFill>
                  <a:schemeClr val="tx1"/>
                </a:solidFill>
                <a:effectLst/>
              </a:rPr>
              <a:t> - Rocket specifications</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1085850" lvl="2" indent="-1714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Unicode MS"/>
              </a:rPr>
              <a:t>/v4/launchpads</a:t>
            </a:r>
            <a:r>
              <a:rPr kumimoji="0" lang="en-US" altLang="en-US" sz="2000" b="0" i="0" u="none" strike="noStrike" cap="none" normalizeH="0" baseline="0" dirty="0">
                <a:ln>
                  <a:noFill/>
                </a:ln>
                <a:solidFill>
                  <a:schemeClr val="tx1"/>
                </a:solidFill>
                <a:effectLst/>
              </a:rPr>
              <a:t> - Launch site information</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1085850" lvl="2" indent="-1714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Unicode MS"/>
              </a:rPr>
              <a:t>/v4/payloads</a:t>
            </a:r>
            <a:r>
              <a:rPr kumimoji="0" lang="en-US" altLang="en-US" sz="2000" b="0" i="0" u="none" strike="noStrike" cap="none" normalizeH="0" baseline="0" dirty="0">
                <a:ln>
                  <a:noFill/>
                </a:ln>
                <a:solidFill>
                  <a:schemeClr val="tx1"/>
                </a:solidFill>
                <a:effectLst/>
              </a:rPr>
              <a:t> - Payload details</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1085850" lvl="2" indent="-1714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Unicode MS"/>
              </a:rPr>
              <a:t>/v4/cores</a:t>
            </a:r>
            <a:r>
              <a:rPr kumimoji="0" lang="en-US" altLang="en-US" sz="2000" b="0" i="0" u="none" strike="noStrike" cap="none" normalizeH="0" baseline="0" dirty="0">
                <a:ln>
                  <a:noFill/>
                </a:ln>
                <a:solidFill>
                  <a:schemeClr val="tx1"/>
                </a:solidFill>
                <a:effectLst/>
              </a:rPr>
              <a:t> - Booster core data</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Data Processing</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Decoded JSON response content using </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err="1">
                <a:ln>
                  <a:noFill/>
                </a:ln>
                <a:solidFill>
                  <a:schemeClr val="tx1"/>
                </a:solidFill>
                <a:effectLst/>
                <a:latin typeface="Arial Unicode MS"/>
              </a:rPr>
              <a:t>json</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 function</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Converted to pandas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using </a:t>
            </a:r>
            <a:r>
              <a:rPr kumimoji="0" lang="en-US" altLang="en-US" sz="2000" b="0" i="0" u="none" strike="noStrike" cap="none" normalizeH="0" baseline="0" dirty="0" err="1">
                <a:ln>
                  <a:noFill/>
                </a:ln>
                <a:solidFill>
                  <a:schemeClr val="tx1"/>
                </a:solidFill>
                <a:effectLst/>
                <a:latin typeface="Arial Unicode MS"/>
              </a:rPr>
              <a:t>json_normalize</a:t>
            </a:r>
            <a:r>
              <a:rPr kumimoji="0" lang="en-US" altLang="en-US" sz="2000" b="0" i="0" u="none" strike="noStrike" cap="none" normalizeH="0" baseline="0" dirty="0">
                <a:ln>
                  <a:noFill/>
                </a:ln>
                <a:solidFill>
                  <a:schemeClr val="tx1"/>
                </a:solidFill>
                <a:effectLst/>
                <a:latin typeface="Arial Unicode MS"/>
              </a:rPr>
              <a: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742950" lvl="1" indent="-2857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Cleaned data and handled missing values appropriately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000" b="1" i="0" u="none" strike="noStrike" cap="none" normalizeH="0" baseline="0" dirty="0">
                <a:ln>
                  <a:noFill/>
                </a:ln>
                <a:solidFill>
                  <a:schemeClr val="tx1"/>
                </a:solidFill>
                <a:effectLst/>
                <a:latin typeface="Arial" panose="020B0604020202020204" pitchFamily="34" charset="0"/>
              </a:rPr>
              <a:t>Web Scraping from Wikipedia</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Extracted Falcon 9 and Falcon Heavy launch records using </a:t>
            </a:r>
            <a:r>
              <a:rPr kumimoji="0" lang="en-US" altLang="en-US" sz="2000" b="0" i="0" u="none" strike="noStrike" cap="none" normalizeH="0" baseline="0" dirty="0" err="1">
                <a:ln>
                  <a:noFill/>
                </a:ln>
                <a:solidFill>
                  <a:schemeClr val="tx1"/>
                </a:solidFill>
                <a:effectLst/>
                <a:latin typeface="Arial" panose="020B0604020202020204" pitchFamily="34" charset="0"/>
              </a:rPr>
              <a:t>BeautifulSoup</a:t>
            </a:r>
            <a:r>
              <a:rPr kumimoji="0" lang="en-US" altLang="en-US" sz="2000" b="0" i="0" u="none" strike="noStrike" cap="none" normalizeH="0" baseline="0" dirty="0">
                <a:ln>
                  <a:noFill/>
                </a:ln>
                <a:solidFill>
                  <a:schemeClr val="tx1"/>
                </a:solidFill>
                <a:effectLst/>
                <a:latin typeface="Arial" panose="020B0604020202020204" pitchFamily="34" charset="0"/>
              </a:rPr>
              <a:t> </a:t>
            </a:r>
          </a:p>
          <a:p>
            <a:pPr marL="742950" lvl="1" indent="-2857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Parsed HTML tables from List of Falcon 9 and Falcon Heavy launches page </a:t>
            </a:r>
          </a:p>
          <a:p>
            <a:pPr marL="742950" lvl="1" indent="-285750" eaLnBrk="0" fontAlgn="base" hangingPunct="0">
              <a:spcBef>
                <a:spcPct val="0"/>
              </a:spcBef>
              <a:spcAft>
                <a:spcPct val="0"/>
              </a:spcAft>
              <a:buFont typeface="Wingdings" panose="05000000000000000000" pitchFamily="2" charset="2"/>
              <a:buChar char="q"/>
            </a:pPr>
            <a:r>
              <a:rPr kumimoji="0" lang="en-US" altLang="en-US" sz="2000" b="0" i="0" u="none" strike="noStrike" cap="none" normalizeH="0" baseline="0" dirty="0">
                <a:ln>
                  <a:noFill/>
                </a:ln>
                <a:solidFill>
                  <a:schemeClr val="tx1"/>
                </a:solidFill>
                <a:effectLst/>
                <a:latin typeface="Arial" panose="020B0604020202020204" pitchFamily="34" charset="0"/>
              </a:rPr>
              <a:t>Converted scraped data to pandas </a:t>
            </a:r>
            <a:r>
              <a:rPr kumimoji="0" lang="en-US" altLang="en-US" sz="2000" b="0" i="0" u="none" strike="noStrike" cap="none" normalizeH="0" baseline="0" dirty="0" err="1">
                <a:ln>
                  <a:noFill/>
                </a:ln>
                <a:solidFill>
                  <a:schemeClr val="tx1"/>
                </a:solidFill>
                <a:effectLst/>
                <a:latin typeface="Arial" panose="020B0604020202020204" pitchFamily="34" charset="0"/>
              </a:rPr>
              <a:t>dataframe</a:t>
            </a:r>
            <a:r>
              <a:rPr kumimoji="0" lang="en-US" altLang="en-US" sz="2000" b="0" i="0" u="none" strike="noStrike" cap="none" normalizeH="0" baseline="0" dirty="0">
                <a:ln>
                  <a:noFill/>
                </a:ln>
                <a:solidFill>
                  <a:schemeClr val="tx1"/>
                </a:solidFill>
                <a:effectLst/>
                <a:latin typeface="Arial" panose="020B0604020202020204" pitchFamily="34" charset="0"/>
              </a:rPr>
              <a:t> for analysis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12290"/>
            <a:ext cx="4640263" cy="2645410"/>
          </a:xfrm>
          <a:prstGeom prst="rect">
            <a:avLst/>
          </a:prstGeom>
        </p:spPr>
        <p:txBody>
          <a:bodyPr vert="horz" lIns="91440" tIns="45720" rIns="91440" bIns="45720" rtlCol="0" anchor="t">
            <a:normAutofit/>
          </a:bodyPr>
          <a:lstStyle/>
          <a:p>
            <a:pPr>
              <a:lnSpc>
                <a:spcPct val="100000"/>
              </a:lnSpc>
              <a:spcBef>
                <a:spcPts val="1400"/>
              </a:spcBef>
            </a:pPr>
            <a:endParaRPr lang="en-US" sz="1200" dirty="0">
              <a:solidFill>
                <a:schemeClr val="accent3">
                  <a:lumMod val="25000"/>
                </a:schemeClr>
              </a:solidFill>
              <a:latin typeface="Abadi" panose="020B0604020104020204" pitchFamily="34" charset="0"/>
            </a:endParaRPr>
          </a:p>
          <a:p>
            <a:r>
              <a:rPr lang="en-US" sz="1600" dirty="0"/>
              <a:t>Workflow</a:t>
            </a:r>
          </a:p>
          <a:p>
            <a:pPr lvl="1"/>
            <a:r>
              <a:rPr lang="en-US" sz="1200" dirty="0"/>
              <a:t>Extracted data from SpaceX API endpoints using GET requests</a:t>
            </a:r>
          </a:p>
          <a:p>
            <a:pPr lvl="1"/>
            <a:r>
              <a:rPr lang="en-US" sz="1200" dirty="0"/>
              <a:t>Processed JSON responses into pandas </a:t>
            </a:r>
            <a:r>
              <a:rPr lang="en-US" sz="1200" dirty="0" err="1"/>
              <a:t>DataFrames</a:t>
            </a:r>
            <a:endParaRPr lang="en-US" sz="1200" dirty="0"/>
          </a:p>
          <a:p>
            <a:pPr lvl="1"/>
            <a:r>
              <a:rPr lang="en-US" sz="1200" dirty="0"/>
              <a:t>Performed data cleaning and validation</a:t>
            </a:r>
          </a:p>
          <a:p>
            <a:r>
              <a:rPr lang="en-US" sz="1600" dirty="0"/>
              <a:t>GitHub  Repository</a:t>
            </a:r>
          </a:p>
          <a:p>
            <a:pPr lvl="1"/>
            <a:r>
              <a:rPr lang="en-US" sz="1200" dirty="0"/>
              <a:t>Full code available at: https://github.com/atahabilder1/IBM-Data-Science-Certificate</a:t>
            </a:r>
          </a:p>
          <a:p>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A1E350A-CE85-D199-84F4-CA28F0DC9291}"/>
              </a:ext>
            </a:extLst>
          </p:cNvPr>
          <p:cNvPicPr>
            <a:picLocks noChangeAspect="1"/>
          </p:cNvPicPr>
          <p:nvPr/>
        </p:nvPicPr>
        <p:blipFill>
          <a:blip r:embed="rId3"/>
          <a:stretch>
            <a:fillRect/>
          </a:stretch>
        </p:blipFill>
        <p:spPr>
          <a:xfrm>
            <a:off x="5953398" y="1800225"/>
            <a:ext cx="5182323" cy="382005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511109" y="4952207"/>
            <a:ext cx="9519747" cy="1367144"/>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745B9326-CE51-E7F3-5A81-8E7C5C3D1AD4}"/>
              </a:ext>
            </a:extLst>
          </p:cNvPr>
          <p:cNvPicPr>
            <a:picLocks noChangeAspect="1"/>
          </p:cNvPicPr>
          <p:nvPr/>
        </p:nvPicPr>
        <p:blipFill>
          <a:blip r:embed="rId3"/>
          <a:stretch>
            <a:fillRect/>
          </a:stretch>
        </p:blipFill>
        <p:spPr>
          <a:xfrm>
            <a:off x="2418641" y="1792288"/>
            <a:ext cx="7523139" cy="2667372"/>
          </a:xfrm>
          <a:prstGeom prst="rect">
            <a:avLst/>
          </a:prstGeom>
        </p:spPr>
      </p:pic>
      <p:sp>
        <p:nvSpPr>
          <p:cNvPr id="9" name="TextBox 8">
            <a:extLst>
              <a:ext uri="{FF2B5EF4-FFF2-40B4-BE49-F238E27FC236}">
                <a16:creationId xmlns:a16="http://schemas.microsoft.com/office/drawing/2014/main" id="{EE77518B-ACF1-EB63-ED0C-38457C62F426}"/>
              </a:ext>
            </a:extLst>
          </p:cNvPr>
          <p:cNvSpPr txBox="1"/>
          <p:nvPr/>
        </p:nvSpPr>
        <p:spPr>
          <a:xfrm>
            <a:off x="2104571" y="4952207"/>
            <a:ext cx="8128000" cy="1200329"/>
          </a:xfrm>
          <a:prstGeom prst="rect">
            <a:avLst/>
          </a:prstGeom>
          <a:noFill/>
        </p:spPr>
        <p:txBody>
          <a:bodyPr wrap="square" rtlCol="0">
            <a:spAutoFit/>
          </a:bodyPr>
          <a:lstStyle/>
          <a:p>
            <a:r>
              <a:rPr lang="en-US" dirty="0"/>
              <a:t>Process </a:t>
            </a:r>
            <a:r>
              <a:rPr lang="en-US" dirty="0" err="1"/>
              <a:t>OverviewApplied</a:t>
            </a:r>
            <a:r>
              <a:rPr lang="en-US" dirty="0"/>
              <a:t> web scraping techniques to extract Falcon 9 launch records from Wikipedia using </a:t>
            </a:r>
            <a:r>
              <a:rPr lang="en-US" dirty="0" err="1"/>
              <a:t>BeautifulSoupParsed</a:t>
            </a:r>
            <a:r>
              <a:rPr lang="en-US" dirty="0"/>
              <a:t> HTML tables and converted structured data into pandas </a:t>
            </a:r>
            <a:r>
              <a:rPr lang="en-US" dirty="0" err="1"/>
              <a:t>DataFrame</a:t>
            </a:r>
            <a:r>
              <a:rPr lang="en-US" dirty="0"/>
              <a:t> for </a:t>
            </a:r>
            <a:r>
              <a:rPr lang="en-US" dirty="0" err="1"/>
              <a:t>analysisGitHub</a:t>
            </a:r>
            <a:r>
              <a:rPr lang="en-US" dirty="0"/>
              <a:t> </a:t>
            </a:r>
            <a:r>
              <a:rPr lang="en-US" dirty="0" err="1"/>
              <a:t>RepositoryImplementation</a:t>
            </a:r>
            <a:r>
              <a:rPr lang="en-US" dirty="0"/>
              <a:t> available at: https://github.com/atahabilder1/IBM-Data-Science-Certificate</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264</TotalTime>
  <Words>1922</Words>
  <Application>Microsoft Office PowerPoint</Application>
  <PresentationFormat>Widescreen</PresentationFormat>
  <Paragraphs>290</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Arial Unicode MS</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Anik Tahabilder</cp:lastModifiedBy>
  <cp:revision>263</cp:revision>
  <dcterms:created xsi:type="dcterms:W3CDTF">2021-04-29T18:58:34Z</dcterms:created>
  <dcterms:modified xsi:type="dcterms:W3CDTF">2025-09-14T22:43:35Z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